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348" r:id="rId2"/>
    <p:sldId id="295" r:id="rId3"/>
    <p:sldId id="349" r:id="rId4"/>
    <p:sldId id="329" r:id="rId5"/>
    <p:sldId id="351" r:id="rId6"/>
    <p:sldId id="330" r:id="rId7"/>
    <p:sldId id="313" r:id="rId8"/>
    <p:sldId id="350" r:id="rId9"/>
    <p:sldId id="331" r:id="rId10"/>
    <p:sldId id="333" r:id="rId11"/>
    <p:sldId id="332" r:id="rId12"/>
    <p:sldId id="345" r:id="rId13"/>
    <p:sldId id="334" r:id="rId14"/>
    <p:sldId id="335" r:id="rId15"/>
    <p:sldId id="336" r:id="rId16"/>
    <p:sldId id="337" r:id="rId17"/>
    <p:sldId id="346" r:id="rId18"/>
    <p:sldId id="338" r:id="rId19"/>
    <p:sldId id="339" r:id="rId20"/>
    <p:sldId id="340" r:id="rId21"/>
    <p:sldId id="341" r:id="rId22"/>
    <p:sldId id="342" r:id="rId23"/>
    <p:sldId id="343" r:id="rId24"/>
    <p:sldId id="347" r:id="rId25"/>
    <p:sldId id="328" r:id="rId26"/>
  </p:sldIdLst>
  <p:sldSz cx="24384000" cy="13716000"/>
  <p:notesSz cx="6858000" cy="9144000"/>
  <p:defaultTextStyle>
    <a:lvl1pPr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4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38D42DF-DBCD-4F64-8740-D16FEEB99421}">
          <p14:sldIdLst>
            <p14:sldId id="348"/>
            <p14:sldId id="295"/>
            <p14:sldId id="349"/>
            <p14:sldId id="329"/>
            <p14:sldId id="351"/>
            <p14:sldId id="330"/>
            <p14:sldId id="313"/>
            <p14:sldId id="350"/>
            <p14:sldId id="331"/>
            <p14:sldId id="333"/>
            <p14:sldId id="332"/>
            <p14:sldId id="345"/>
            <p14:sldId id="334"/>
            <p14:sldId id="335"/>
            <p14:sldId id="336"/>
            <p14:sldId id="337"/>
            <p14:sldId id="346"/>
            <p14:sldId id="338"/>
            <p14:sldId id="339"/>
            <p14:sldId id="340"/>
            <p14:sldId id="341"/>
            <p14:sldId id="342"/>
            <p14:sldId id="343"/>
            <p14:sldId id="34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Orlando Bocanegra Delgado" initials="JOB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56C89"/>
    <a:srgbClr val="B8DFE7"/>
    <a:srgbClr val="2F3F4E"/>
    <a:srgbClr val="FD4F00"/>
    <a:srgbClr val="FD5918"/>
    <a:srgbClr val="00A1C6"/>
    <a:srgbClr val="425966"/>
    <a:srgbClr val="1E8275"/>
    <a:srgbClr val="3B5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1" autoAdjust="0"/>
    <p:restoredTop sz="94533" autoAdjust="0"/>
  </p:normalViewPr>
  <p:slideViewPr>
    <p:cSldViewPr snapToGrid="0" snapToObjects="1">
      <p:cViewPr varScale="1">
        <p:scale>
          <a:sx n="59" d="100"/>
          <a:sy n="59" d="100"/>
        </p:scale>
        <p:origin x="38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843607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30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284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5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7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6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25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33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2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14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92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5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0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71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22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* </a:t>
            </a:r>
            <a:r>
              <a:rPr lang="es-US" dirty="0" err="1" smtClean="0"/>
              <a:t>Not</a:t>
            </a:r>
            <a:r>
              <a:rPr lang="es-US" dirty="0" smtClean="0"/>
              <a:t> </a:t>
            </a:r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 smtClean="0"/>
              <a:t>features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available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1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1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8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4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84346" cy="139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-819150"/>
            <a:ext cx="14535150" cy="14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4" y="888941"/>
            <a:ext cx="11589204" cy="128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1" y="-1"/>
            <a:ext cx="13846629" cy="138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34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709046" y="3871019"/>
            <a:ext cx="12965908" cy="3415606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98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709046" y="7273230"/>
            <a:ext cx="12965908" cy="136624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0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0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0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0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35353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396721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925" y="9382125"/>
            <a:ext cx="97440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4286251"/>
            <a:ext cx="14154987" cy="94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0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288750" cy="139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"/>
            <a:ext cx="24384000" cy="13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090" y="7715250"/>
            <a:ext cx="15700876" cy="75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4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bile-computer-01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6263039" y="4665198"/>
            <a:ext cx="7077150" cy="905080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68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68445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391517"/>
            <a:ext cx="11668125" cy="133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6" r:id="rId11"/>
    <p:sldLayoutId id="2147483677" r:id="rId12"/>
    <p:sldLayoutId id="2147483678" r:id="rId13"/>
    <p:sldLayoutId id="2147483680" r:id="rId14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logo-aranda-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48"/>
          <p:cNvSpPr/>
          <p:nvPr/>
        </p:nvSpPr>
        <p:spPr>
          <a:xfrm>
            <a:off x="1550978" y="4190093"/>
            <a:ext cx="15038851" cy="2210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55000" lnSpcReduction="20000"/>
          </a:bodyPr>
          <a:lstStyle/>
          <a:p>
            <a:pPr lvl="0" defTabSz="566673">
              <a:defRPr sz="1800">
                <a:solidFill>
                  <a:srgbClr val="000000"/>
                </a:solidFill>
              </a:defRPr>
            </a:pPr>
            <a:r>
              <a:rPr lang="es-CO" sz="10900" dirty="0" smtClean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Aranda Mobile </a:t>
            </a:r>
            <a:r>
              <a:rPr lang="es-CO" sz="10900" dirty="0" err="1" smtClean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Device</a:t>
            </a:r>
            <a:r>
              <a:rPr lang="es-CO" sz="10900" dirty="0" smtClean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 Management</a:t>
            </a:r>
          </a:p>
          <a:p>
            <a:pPr lvl="0" defTabSz="566673">
              <a:defRPr sz="1800">
                <a:solidFill>
                  <a:srgbClr val="000000"/>
                </a:solidFill>
              </a:defRPr>
            </a:pPr>
            <a:endParaRPr lang="es-CO" sz="10900" dirty="0" smtClean="0">
              <a:solidFill>
                <a:srgbClr val="FFFFFF"/>
              </a:solidFill>
              <a:latin typeface="Nexa Bold"/>
              <a:ea typeface="Nexa Bold"/>
              <a:cs typeface="Nexa Bold"/>
              <a:sym typeface="Nexa Bold"/>
            </a:endParaRPr>
          </a:p>
          <a:p>
            <a:pPr lvl="0" defTabSz="566673">
              <a:defRPr sz="1800">
                <a:solidFill>
                  <a:srgbClr val="000000"/>
                </a:solidFill>
              </a:defRPr>
            </a:pPr>
            <a:r>
              <a:rPr lang="es-ES" sz="10900" dirty="0" smtClean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Versión 9.10</a:t>
            </a:r>
            <a:r>
              <a:rPr lang="es-CO" sz="10900" dirty="0" smtClean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      </a:t>
            </a:r>
            <a:endParaRPr sz="10900" dirty="0">
              <a:solidFill>
                <a:srgbClr val="FFFFFF"/>
              </a:solidFill>
              <a:latin typeface="Nexa Bold"/>
              <a:ea typeface="Nexa Bold"/>
              <a:cs typeface="Nexa Bold"/>
              <a:sym typeface="Nexa Bold"/>
            </a:endParaRPr>
          </a:p>
        </p:txBody>
      </p:sp>
      <p:sp>
        <p:nvSpPr>
          <p:cNvPr id="9" name="Shape 85"/>
          <p:cNvSpPr/>
          <p:nvPr/>
        </p:nvSpPr>
        <p:spPr>
          <a:xfrm>
            <a:off x="17731273" y="9377251"/>
            <a:ext cx="13305453" cy="27163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endParaRPr lang="es-CO" sz="5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s-CO" sz="4800" dirty="0" smtClean="0">
                <a:solidFill>
                  <a:schemeClr val="bg1">
                    <a:lumMod val="75000"/>
                  </a:schemeClr>
                </a:solidFill>
              </a:rPr>
              <a:t>Eduardo Daza Castillo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  <a:t>Gerente Técnico de Proyectos</a:t>
            </a:r>
          </a:p>
        </p:txBody>
      </p:sp>
      <p:sp>
        <p:nvSpPr>
          <p:cNvPr id="10" name="Shape 48"/>
          <p:cNvSpPr/>
          <p:nvPr/>
        </p:nvSpPr>
        <p:spPr>
          <a:xfrm>
            <a:off x="1886262" y="8116476"/>
            <a:ext cx="14822320" cy="66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47500" lnSpcReduction="20000"/>
          </a:bodyPr>
          <a:lstStyle/>
          <a:p>
            <a:pPr lvl="0" defTabSz="566673">
              <a:defRPr sz="1800">
                <a:solidFill>
                  <a:srgbClr val="000000"/>
                </a:solidFill>
              </a:defRPr>
            </a:pPr>
            <a:r>
              <a:rPr lang="es-ES" sz="10900" dirty="0" smtClean="0">
                <a:solidFill>
                  <a:schemeClr val="bg1">
                    <a:lumMod val="75000"/>
                  </a:schemeClr>
                </a:solidFill>
                <a:latin typeface="Nexa Bold"/>
                <a:ea typeface="Nexa Bold"/>
                <a:cs typeface="Nexa Bold"/>
                <a:sym typeface="Nexa Bold"/>
              </a:rPr>
              <a:t>- Guía para Soporte -</a:t>
            </a:r>
            <a:endParaRPr sz="10900" dirty="0">
              <a:solidFill>
                <a:schemeClr val="bg1">
                  <a:lumMod val="75000"/>
                </a:schemeClr>
              </a:solidFill>
              <a:latin typeface="Nexa Bold"/>
              <a:ea typeface="Nexa Bold"/>
              <a:cs typeface="Nexa Bold"/>
              <a:sym typeface="Nexa Bold"/>
            </a:endParaRPr>
          </a:p>
        </p:txBody>
      </p:sp>
    </p:spTree>
    <p:extLst>
      <p:ext uri="{BB962C8B-B14F-4D97-AF65-F5344CB8AC3E}">
        <p14:creationId xmlns:p14="http://schemas.microsoft.com/office/powerpoint/2010/main" val="3909072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Instalación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 del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servidor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10671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HTTPS no está habilitado para el sitio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 </a:t>
            </a:r>
            <a:r>
              <a:rPr lang="es-ES" sz="3600" dirty="0" smtClean="0">
                <a:solidFill>
                  <a:srgbClr val="FFFFFF"/>
                </a:solidFill>
              </a:rPr>
              <a:t>Falla el </a:t>
            </a:r>
            <a:r>
              <a:rPr lang="es-ES" sz="3600" dirty="0" err="1" smtClean="0">
                <a:solidFill>
                  <a:srgbClr val="FFFFFF"/>
                </a:solidFill>
              </a:rPr>
              <a:t>login</a:t>
            </a:r>
            <a:r>
              <a:rPr lang="es-ES" sz="3600" dirty="0" smtClean="0">
                <a:solidFill>
                  <a:srgbClr val="FFFFFF"/>
                </a:solidFill>
              </a:rPr>
              <a:t> con “NOT FOUND (404)”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Dentro del nodo “</a:t>
            </a:r>
            <a:r>
              <a:rPr lang="es-ES" sz="3600" dirty="0" err="1" smtClean="0">
                <a:solidFill>
                  <a:srgbClr val="FFFFFF"/>
                </a:solidFill>
              </a:rPr>
              <a:t>binding</a:t>
            </a:r>
            <a:r>
              <a:rPr lang="es-ES" sz="3600" dirty="0" smtClean="0">
                <a:solidFill>
                  <a:srgbClr val="FFFFFF"/>
                </a:solidFill>
              </a:rPr>
              <a:t>” colocar el elemento “</a:t>
            </a:r>
            <a:r>
              <a:rPr lang="es-ES" sz="3600" dirty="0" err="1" smtClean="0">
                <a:solidFill>
                  <a:srgbClr val="FFFFFF"/>
                </a:solidFill>
              </a:rPr>
              <a:t>Transport</a:t>
            </a:r>
            <a:r>
              <a:rPr lang="es-ES" sz="3600" dirty="0" smtClean="0">
                <a:solidFill>
                  <a:srgbClr val="FFFFFF"/>
                </a:solidFill>
              </a:rPr>
              <a:t>” para habilitar https en los servicios</a:t>
            </a:r>
          </a:p>
          <a:p>
            <a:pPr algn="l"/>
            <a:endParaRPr lang="es-CO" sz="3600" dirty="0" smtClean="0">
              <a:solidFill>
                <a:srgbClr val="FFFFFF"/>
              </a:solidFill>
            </a:endParaRPr>
          </a:p>
          <a:p>
            <a:pPr algn="l"/>
            <a:r>
              <a:rPr lang="es-CO" sz="3600" dirty="0" smtClean="0">
                <a:solidFill>
                  <a:srgbClr val="FFFFFF"/>
                </a:solidFill>
              </a:rPr>
              <a:t>&lt;</a:t>
            </a:r>
            <a:r>
              <a:rPr lang="es-CO" sz="3600" dirty="0" err="1">
                <a:solidFill>
                  <a:srgbClr val="FFFFFF"/>
                </a:solidFill>
              </a:rPr>
              <a:t>security</a:t>
            </a:r>
            <a:r>
              <a:rPr lang="es-CO" sz="3600" dirty="0">
                <a:solidFill>
                  <a:srgbClr val="FFFFFF"/>
                </a:solidFill>
              </a:rPr>
              <a:t> </a:t>
            </a:r>
            <a:r>
              <a:rPr lang="es-CO" sz="3600" dirty="0" err="1">
                <a:solidFill>
                  <a:srgbClr val="FFFFFF"/>
                </a:solidFill>
              </a:rPr>
              <a:t>mode</a:t>
            </a:r>
            <a:r>
              <a:rPr lang="es-CO" sz="3600" dirty="0">
                <a:solidFill>
                  <a:srgbClr val="FFFFFF"/>
                </a:solidFill>
              </a:rPr>
              <a:t>="</a:t>
            </a:r>
            <a:r>
              <a:rPr lang="es-CO" sz="3600" dirty="0" err="1">
                <a:solidFill>
                  <a:srgbClr val="FFFFFF"/>
                </a:solidFill>
              </a:rPr>
              <a:t>Transport</a:t>
            </a:r>
            <a:r>
              <a:rPr lang="es-CO" sz="3600" dirty="0">
                <a:solidFill>
                  <a:srgbClr val="FFFFFF"/>
                </a:solidFill>
              </a:rPr>
              <a:t>"&gt;&lt;/</a:t>
            </a:r>
            <a:r>
              <a:rPr lang="es-CO" sz="3600" dirty="0" err="1">
                <a:solidFill>
                  <a:srgbClr val="FFFFFF"/>
                </a:solidFill>
              </a:rPr>
              <a:t>security</a:t>
            </a:r>
            <a:r>
              <a:rPr lang="es-CO" sz="3600" dirty="0">
                <a:solidFill>
                  <a:srgbClr val="FFFFFF"/>
                </a:solidFill>
              </a:rPr>
              <a:t>&gt;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022" y="3021022"/>
            <a:ext cx="10144125" cy="6200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5" y="6991339"/>
            <a:ext cx="9316194" cy="59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Configuración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Servidor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8534" y="3021022"/>
            <a:ext cx="10393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Endpoints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sin configurar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QR de vinculación no aparece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Configurar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5027158"/>
            <a:ext cx="14002494" cy="81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Configuración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Servidor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4229" y="3026461"/>
            <a:ext cx="13115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No hay certificado APNS o está vencido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Móviles iOS vinculados no reciben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push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. No se pueden vincular más móviles iOS porque el certificado no se descarga.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Crear o renovar certificado en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Wizard</a:t>
            </a:r>
            <a:endParaRPr lang="es-E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481483" y="3026461"/>
            <a:ext cx="8902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Correo mal configurado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Acciones de correo no funcionan, correo de bienvenida no funciona, etc…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Configurar</a:t>
            </a:r>
          </a:p>
          <a:p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29" y="5655128"/>
            <a:ext cx="10298254" cy="58565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527" y="5655128"/>
            <a:ext cx="9480097" cy="59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Vinculación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265951"/>
            <a:ext cx="20076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Móvil aún vinculado en consola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Vinculación Android falla en la autenticación con mensaje apropiado. Vinculación Windows muestra un error en el móvil. Vinculación iOS falla al instalar el perfil. 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Desvincular completamente desde consola y reintentar</a:t>
            </a:r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8535" y="7293893"/>
            <a:ext cx="16631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iOS perfil antiguo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Perfil no se deja instalar (mensaje “La carga MDM ya existe”)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Borrar perfil y </a:t>
            </a:r>
            <a:r>
              <a:rPr lang="es-ES" sz="3600" dirty="0" smtClean="0">
                <a:solidFill>
                  <a:srgbClr val="FFFFFF"/>
                </a:solidFill>
              </a:rPr>
              <a:t>reintentar</a:t>
            </a:r>
            <a:endParaRPr lang="es-ES" sz="3600" dirty="0" smtClean="0">
              <a:solidFill>
                <a:srgbClr val="FFFFFF"/>
              </a:solidFill>
            </a:endParaRPr>
          </a:p>
          <a:p>
            <a:endParaRPr lang="es-C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Vinculación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10696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iOS perfil MDM incorrecto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Vinculación iOS falla al descargar perfil MDM con mensaje “Perfil incorrecto”. No hay dato del “</a:t>
            </a:r>
            <a:r>
              <a:rPr lang="es-ES" sz="3600" dirty="0" err="1" smtClean="0">
                <a:solidFill>
                  <a:srgbClr val="FFFFFF"/>
                </a:solidFill>
              </a:rPr>
              <a:t>Topic</a:t>
            </a:r>
            <a:r>
              <a:rPr lang="es-ES" sz="3600" dirty="0" smtClean="0">
                <a:solidFill>
                  <a:srgbClr val="FFFFFF"/>
                </a:solidFill>
              </a:rPr>
              <a:t>” en el XML generado. Se puede </a:t>
            </a:r>
            <a:r>
              <a:rPr lang="es-ES" sz="3600" dirty="0" smtClean="0">
                <a:solidFill>
                  <a:srgbClr val="FFFFFF"/>
                </a:solidFill>
              </a:rPr>
              <a:t>ver el </a:t>
            </a:r>
            <a:r>
              <a:rPr lang="es-ES" sz="3600" dirty="0" err="1" smtClean="0">
                <a:solidFill>
                  <a:srgbClr val="FFFFFF"/>
                </a:solidFill>
              </a:rPr>
              <a:t>mobileconfig</a:t>
            </a:r>
            <a:r>
              <a:rPr lang="es-ES" sz="3600" dirty="0" smtClean="0">
                <a:solidFill>
                  <a:srgbClr val="FFFFFF"/>
                </a:solidFill>
              </a:rPr>
              <a:t> en la ruta “AMDM/</a:t>
            </a:r>
            <a:r>
              <a:rPr lang="es-ES" sz="3600" dirty="0" err="1" smtClean="0">
                <a:solidFill>
                  <a:srgbClr val="FFFFFF"/>
                </a:solidFill>
              </a:rPr>
              <a:t>resources</a:t>
            </a:r>
            <a:r>
              <a:rPr lang="es-ES" sz="3600" dirty="0" smtClean="0">
                <a:solidFill>
                  <a:srgbClr val="FFFFFF"/>
                </a:solidFill>
              </a:rPr>
              <a:t>/</a:t>
            </a:r>
            <a:r>
              <a:rPr lang="es-ES" sz="3600" dirty="0" err="1" smtClean="0">
                <a:solidFill>
                  <a:srgbClr val="FFFFFF"/>
                </a:solidFill>
              </a:rPr>
              <a:t>generated</a:t>
            </a:r>
            <a:r>
              <a:rPr lang="es-ES" sz="3600" dirty="0" smtClean="0">
                <a:solidFill>
                  <a:srgbClr val="FFFFFF"/>
                </a:solidFill>
              </a:rPr>
              <a:t>/”</a:t>
            </a:r>
            <a:endParaRPr lang="es-ES" sz="3600" dirty="0" smtClean="0">
              <a:solidFill>
                <a:srgbClr val="FFFFFF"/>
              </a:solidFill>
            </a:endParaRP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Generar nuevamente el certificado de </a:t>
            </a:r>
            <a:r>
              <a:rPr lang="es-ES" sz="3600" dirty="0" err="1" smtClean="0">
                <a:solidFill>
                  <a:srgbClr val="FFFFFF"/>
                </a:solidFill>
              </a:rPr>
              <a:t>push</a:t>
            </a:r>
            <a:r>
              <a:rPr lang="es-ES" sz="3600" dirty="0" smtClean="0">
                <a:solidFill>
                  <a:srgbClr val="FFFFFF"/>
                </a:solidFill>
              </a:rPr>
              <a:t> con el </a:t>
            </a:r>
            <a:r>
              <a:rPr lang="es-ES" sz="3600" dirty="0" err="1" smtClean="0">
                <a:solidFill>
                  <a:srgbClr val="FFFFFF"/>
                </a:solidFill>
              </a:rPr>
              <a:t>wizard</a:t>
            </a:r>
            <a:r>
              <a:rPr lang="es-ES" sz="3600" dirty="0" smtClean="0">
                <a:solidFill>
                  <a:srgbClr val="FFFFFF"/>
                </a:solidFill>
              </a:rPr>
              <a:t> y no tomar mas de una hora en el proceso.</a:t>
            </a:r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8535" y="8875990"/>
            <a:ext cx="22199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Dispositivo KNOX no registrado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Mensaje “No es SAFE/KNOX” al inicial vinculación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1) Insertar dispositivo en tablas con ayuda de Desarrollo 2) usar la genérica</a:t>
            </a:r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614" y="3021021"/>
            <a:ext cx="10940142" cy="41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Vinculación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8535" y="2925596"/>
            <a:ext cx="1152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PPKG incorrecto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El móvil no aparece vinculado en servidor y muestra un error en la cuenta MDM configurada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1) Corregir PPKG y reintentar 2) Usar </a:t>
            </a:r>
            <a:r>
              <a:rPr lang="es-ES" sz="3600" dirty="0">
                <a:solidFill>
                  <a:srgbClr val="FFFFFF"/>
                </a:solidFill>
              </a:rPr>
              <a:t>vinculación manual (ms-</a:t>
            </a:r>
            <a:r>
              <a:rPr lang="es-ES" sz="3600" dirty="0" err="1">
                <a:solidFill>
                  <a:srgbClr val="FFFFFF"/>
                </a:solidFill>
              </a:rPr>
              <a:t>device</a:t>
            </a:r>
            <a:r>
              <a:rPr lang="es-ES" sz="3600" dirty="0">
                <a:solidFill>
                  <a:srgbClr val="FFFFFF"/>
                </a:solidFill>
              </a:rPr>
              <a:t>-</a:t>
            </a:r>
            <a:r>
              <a:rPr lang="es-ES" sz="3600" dirty="0" err="1">
                <a:solidFill>
                  <a:srgbClr val="FFFFFF"/>
                </a:solidFill>
              </a:rPr>
              <a:t>enrollment</a:t>
            </a:r>
            <a:r>
              <a:rPr lang="es-ES" sz="3600" dirty="0">
                <a:solidFill>
                  <a:srgbClr val="FFFFFF"/>
                </a:solidFill>
              </a:rPr>
              <a:t>:?</a:t>
            </a:r>
            <a:r>
              <a:rPr lang="es-ES" sz="3600" dirty="0" err="1" smtClean="0">
                <a:solidFill>
                  <a:srgbClr val="FFFFFF"/>
                </a:solidFill>
              </a:rPr>
              <a:t>mode</a:t>
            </a:r>
            <a:r>
              <a:rPr lang="es-ES" sz="3600" dirty="0" smtClean="0">
                <a:solidFill>
                  <a:srgbClr val="FFFFFF"/>
                </a:solidFill>
              </a:rPr>
              <a:t>=</a:t>
            </a:r>
            <a:r>
              <a:rPr lang="es-ES" sz="3600" dirty="0" err="1" smtClean="0">
                <a:solidFill>
                  <a:srgbClr val="FFFFFF"/>
                </a:solidFill>
              </a:rPr>
              <a:t>mdm</a:t>
            </a:r>
            <a:r>
              <a:rPr lang="es-ES" sz="3600" dirty="0" smtClean="0">
                <a:solidFill>
                  <a:srgbClr val="FFFFFF"/>
                </a:solidFill>
              </a:rPr>
              <a:t>). </a:t>
            </a:r>
            <a:r>
              <a:rPr lang="es-ES" sz="3600" dirty="0" err="1" smtClean="0">
                <a:solidFill>
                  <a:srgbClr val="FFFFFF"/>
                </a:solidFill>
              </a:rPr>
              <a:t>HowTo</a:t>
            </a:r>
            <a:r>
              <a:rPr lang="es-ES" sz="3600" dirty="0">
                <a:solidFill>
                  <a:srgbClr val="FFFFFF"/>
                </a:solidFill>
              </a:rPr>
              <a:t> PPKG: http://bg-d-tfserver02:8081/wiki/index.php/Generaci%C3%B3n_de_paquetes_de_aprovisionamiento_para_Windows</a:t>
            </a:r>
            <a:endParaRPr lang="es-ES" sz="3600" dirty="0" smtClean="0">
              <a:solidFill>
                <a:srgbClr val="FFFFFF"/>
              </a:solidFill>
            </a:endParaRPr>
          </a:p>
          <a:p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8535" y="8477250"/>
            <a:ext cx="10753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Android </a:t>
            </a:r>
            <a:r>
              <a:rPr lang="es-ES" sz="3600" dirty="0" err="1" smtClean="0">
                <a:solidFill>
                  <a:srgbClr val="FFFFFF"/>
                </a:solidFill>
              </a:rPr>
              <a:t>for</a:t>
            </a:r>
            <a:r>
              <a:rPr lang="es-ES" sz="3600" dirty="0" smtClean="0">
                <a:solidFill>
                  <a:srgbClr val="FFFFFF"/>
                </a:solidFill>
              </a:rPr>
              <a:t> </a:t>
            </a:r>
            <a:r>
              <a:rPr lang="es-ES" sz="3600" dirty="0" err="1" smtClean="0">
                <a:solidFill>
                  <a:srgbClr val="FFFFFF"/>
                </a:solidFill>
              </a:rPr>
              <a:t>work</a:t>
            </a:r>
            <a:r>
              <a:rPr lang="es-ES" sz="3600" dirty="0" smtClean="0">
                <a:solidFill>
                  <a:srgbClr val="FFFFFF"/>
                </a:solidFill>
              </a:rPr>
              <a:t> sin activar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El móvil vincula en genérico al intentar PO o nunca termina su vinculación al intentar DO.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Activar AFW en servidor</a:t>
            </a:r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279" y="8297635"/>
            <a:ext cx="11734800" cy="523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557" y="2700258"/>
            <a:ext cx="9918245" cy="53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Vinculación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20174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Agente Windows 10 incorrectamente instalado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En consola aparece esquina amarilla. El log de agente no muestra “Vinculación exitosa”.  Archivo “cred.txt” aún existe.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Corregir “cred.txt” y esperar reintento automático</a:t>
            </a:r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4" y="6042931"/>
            <a:ext cx="13137079" cy="66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Comandos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en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hoja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vida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8534" y="3021022"/>
            <a:ext cx="22379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No llega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push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al agente (conectividad).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Los comandos aparecen como enviados y nunca como recibidos en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endParaRPr lang="es-E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Asegurar que el móvil tenga acceso a Internet, que las notificaciones estén permitidas y que la actualización en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esté permitida. Si lo anterior se cumple probar usando datos en lugar de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WiFi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corporativa en el móvil, probar con un móvil en un lugar diferente.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6142264"/>
            <a:ext cx="9944100" cy="6819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0" y="6142264"/>
            <a:ext cx="7407729" cy="67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Comandos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en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hoja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vida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2834" y="3037575"/>
            <a:ext cx="20142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Hay comandos encolados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Al enviar una política no se muestra el evento de envío en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endParaRPr lang="es-E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Esperar que el comando encolado venza (10 días para recibir, 1 día para responder) o que sea procesado exitosamente por el dispositivo. Probar otros comandos para el mismo protocolo.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2834" y="5700224"/>
            <a:ext cx="20860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Comportamiento inesperado de política ejecutada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La política se ve ejecutada en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pero no ejecuta todas las secciones configuradas 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Verificar siempre el comportamiento apropiado en la wiki. Tener en cuenta que una parte de la política puede tardar en aplicarse porque va por otro protocolo (Windows 10 y iOS).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2835" y="8610434"/>
            <a:ext cx="22150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Puntos no marcados en el seguimiento al móvil.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El móvil está siendo seguido y reporta puntos pero éstos no se muestran en la HDV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Verificar que el móvil se está moviendo. Si el movimiento es menor a 10 metros no se tiene en cuenta en el mapa.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Comandos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en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hoja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vida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2835" y="3031900"/>
            <a:ext cx="10802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iOS móvil ocupado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En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se muestra que el móvil recibe el comando pero luego indica que no pudo procesarlo porque está ocupado.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Es normal, algunos iOS requieren estar desbloqueados para procesar, si está ocupado el móvil automáticamente volverá mas tarde por el comando.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81114" y="3031900"/>
            <a:ext cx="11723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Servicio de agente Windows apagado o en mal funcionamiento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El móvil Windows no recibe comandos por el protocolo REST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Verificar que el servicio está encendido en el móvil y que en el log se muestra el procesamiento de comandos. Tener en cuenta que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polling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tarda hasta 5 minutos.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6938899"/>
            <a:ext cx="8189522" cy="65549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9" y="7036872"/>
            <a:ext cx="9345387" cy="62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6" y="1150938"/>
            <a:ext cx="12319700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Agenda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6072" y="3143800"/>
            <a:ext cx="158239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Instalación</a:t>
            </a:r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Funcionalidad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v 9.10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Arquitectura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y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protocolo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comandos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Herramientas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para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soporte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a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Producto</a:t>
            </a:r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Casos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communes de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Soporte</a:t>
            </a:r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</p:txBody>
      </p:sp>
      <p:sp>
        <p:nvSpPr>
          <p:cNvPr id="11" name="Shape 404"/>
          <p:cNvSpPr/>
          <p:nvPr/>
        </p:nvSpPr>
        <p:spPr>
          <a:xfrm>
            <a:off x="15507364" y="8992445"/>
            <a:ext cx="5345101" cy="5847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spcBef>
                <a:spcPts val="800"/>
              </a:spcBef>
              <a:defRPr sz="3200" b="1" cap="all">
                <a:solidFill>
                  <a:srgbClr val="1227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n-US" sz="3200" b="0" cap="none" dirty="0" smtClean="0">
                <a:solidFill>
                  <a:srgbClr val="122748"/>
                </a:solidFill>
                <a:latin typeface="Nexa Bold" panose="02000000000000000000" pitchFamily="50" charset="0"/>
                <a:ea typeface="Nexa Bold" charset="0"/>
                <a:cs typeface="Nexa Bold" charset="0"/>
              </a:rPr>
              <a:t>Supported OS &amp; Devices</a:t>
            </a:r>
            <a:endParaRPr lang="en-US" sz="3200" b="0" cap="none" dirty="0">
              <a:solidFill>
                <a:srgbClr val="122748"/>
              </a:solidFill>
              <a:latin typeface="Nexa Bold" panose="02000000000000000000" pitchFamily="50" charset="0"/>
              <a:ea typeface="Nexa Bold" charset="0"/>
              <a:cs typeface="Nexa Bold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3499656" y="9700937"/>
            <a:ext cx="10341477" cy="3326659"/>
            <a:chOff x="13499656" y="10282830"/>
            <a:chExt cx="10341477" cy="3326659"/>
          </a:xfrm>
        </p:grpSpPr>
        <p:grpSp>
          <p:nvGrpSpPr>
            <p:cNvPr id="26" name="Grupo 25"/>
            <p:cNvGrpSpPr/>
            <p:nvPr/>
          </p:nvGrpSpPr>
          <p:grpSpPr>
            <a:xfrm>
              <a:off x="13499656" y="10800648"/>
              <a:ext cx="1551619" cy="2808841"/>
              <a:chOff x="13499656" y="10800648"/>
              <a:chExt cx="1551619" cy="2808841"/>
            </a:xfrm>
          </p:grpSpPr>
          <p:sp>
            <p:nvSpPr>
              <p:cNvPr id="10" name="Shape 397"/>
              <p:cNvSpPr/>
              <p:nvPr/>
            </p:nvSpPr>
            <p:spPr>
              <a:xfrm>
                <a:off x="13712393" y="12226482"/>
                <a:ext cx="1287285" cy="138300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rPr>
                  <a:t>iOS</a:t>
                </a:r>
              </a:p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endParaRPr lang="en-US" sz="3200" dirty="0">
                  <a:solidFill>
                    <a:srgbClr val="61718B"/>
                  </a:solidFill>
                  <a:latin typeface="Arial"/>
                  <a:ea typeface="Arial"/>
                  <a:cs typeface="Arial"/>
                </a:endParaRPr>
              </a:p>
            </p:txBody>
          </p:sp>
          <p:pic>
            <p:nvPicPr>
              <p:cNvPr id="12" name="image36.png" descr="http://files.softicons.com/download/system-icons/windows-8-metro-invert-icons-by-dakirby309/png/256x256/Folders%20&amp;%20OS/Appl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99656" y="10800648"/>
                <a:ext cx="1551619" cy="1419137"/>
              </a:xfrm>
              <a:prstGeom prst="rect">
                <a:avLst/>
              </a:prstGeom>
              <a:ln w="3175">
                <a:miter lim="400000"/>
              </a:ln>
            </p:spPr>
          </p:pic>
        </p:grpSp>
        <p:grpSp>
          <p:nvGrpSpPr>
            <p:cNvPr id="23" name="Grupo 22"/>
            <p:cNvGrpSpPr/>
            <p:nvPr/>
          </p:nvGrpSpPr>
          <p:grpSpPr>
            <a:xfrm>
              <a:off x="21482801" y="10821430"/>
              <a:ext cx="2358332" cy="2137560"/>
              <a:chOff x="21482801" y="10821430"/>
              <a:chExt cx="2358332" cy="2137560"/>
            </a:xfrm>
          </p:grpSpPr>
          <p:pic>
            <p:nvPicPr>
              <p:cNvPr id="15" name="Picture 2" descr="https://www.accessfirefox.org/images/index_page/Windows-10-logo-larger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338" y="10821430"/>
                <a:ext cx="1501736" cy="150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Shape 401"/>
              <p:cNvSpPr/>
              <p:nvPr/>
            </p:nvSpPr>
            <p:spPr>
              <a:xfrm>
                <a:off x="21482801" y="12226482"/>
                <a:ext cx="2358332" cy="73250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rPr>
                  <a:t>Windows 10</a:t>
                </a: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14897423" y="10339049"/>
              <a:ext cx="4254729" cy="2626048"/>
              <a:chOff x="14897423" y="10339049"/>
              <a:chExt cx="4254729" cy="2626048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14897423" y="10339049"/>
                <a:ext cx="4053236" cy="2626048"/>
                <a:chOff x="14897423" y="10339049"/>
                <a:chExt cx="4053236" cy="2626048"/>
              </a:xfrm>
            </p:grpSpPr>
            <p:pic>
              <p:nvPicPr>
                <p:cNvPr id="18" name="image37.png" descr="https://www.codementor.io/assets/tutorial_icon/android.png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4897423" y="10339049"/>
                  <a:ext cx="2230163" cy="1880736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  <p:sp>
              <p:nvSpPr>
                <p:cNvPr id="19" name="Shape 401"/>
                <p:cNvSpPr/>
                <p:nvPr/>
              </p:nvSpPr>
              <p:spPr>
                <a:xfrm>
                  <a:off x="17409172" y="12284270"/>
                  <a:ext cx="1541487" cy="680827"/>
                </a:xfrm>
                <a:prstGeom prst="rect">
                  <a:avLst/>
                </a:prstGeom>
                <a:ln w="3175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spcBef>
                      <a:spcPts val="600"/>
                    </a:spcBef>
                  </a:pPr>
                  <a:r>
                    <a:rPr lang="en-US" sz="3200" dirty="0" smtClean="0">
                      <a:solidFill>
                        <a:srgbClr val="61718B"/>
                      </a:solidFill>
                      <a:latin typeface="Arial"/>
                      <a:ea typeface="Arial"/>
                      <a:cs typeface="Arial"/>
                    </a:rPr>
                    <a:t>Android</a:t>
                  </a:r>
                  <a:endPara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</p:grpSp>
          <p:pic>
            <p:nvPicPr>
              <p:cNvPr id="20" name="Picture 4" descr="https://www.novell.com/common/img/logos/samsung_knox_sized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9981" y="10965142"/>
                <a:ext cx="2132171" cy="70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Conector recto 20"/>
            <p:cNvCxnSpPr/>
            <p:nvPr/>
          </p:nvCxnSpPr>
          <p:spPr>
            <a:xfrm>
              <a:off x="15249358" y="10380054"/>
              <a:ext cx="0" cy="2578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21026970" y="10282830"/>
              <a:ext cx="0" cy="2578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3"/>
          <p:cNvSpPr/>
          <p:nvPr/>
        </p:nvSpPr>
        <p:spPr>
          <a:xfrm>
            <a:off x="15284241" y="12796763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2400" dirty="0"/>
              <a:t>* </a:t>
            </a:r>
            <a:r>
              <a:rPr lang="es-US" sz="2400" dirty="0" err="1"/>
              <a:t>Not</a:t>
            </a:r>
            <a:r>
              <a:rPr lang="es-US" sz="2400" dirty="0"/>
              <a:t> </a:t>
            </a:r>
            <a:r>
              <a:rPr lang="es-US" sz="2400" dirty="0" err="1"/>
              <a:t>all</a:t>
            </a:r>
            <a:r>
              <a:rPr lang="es-US" sz="2400" dirty="0"/>
              <a:t> </a:t>
            </a:r>
            <a:r>
              <a:rPr lang="es-US" sz="2400" dirty="0" err="1"/>
              <a:t>features</a:t>
            </a:r>
            <a:r>
              <a:rPr lang="es-US" sz="2400" dirty="0"/>
              <a:t> are </a:t>
            </a:r>
            <a:r>
              <a:rPr lang="es-US" sz="2400" dirty="0" err="1"/>
              <a:t>available</a:t>
            </a:r>
            <a:r>
              <a:rPr lang="es-US" sz="2400" dirty="0"/>
              <a:t> </a:t>
            </a:r>
            <a:r>
              <a:rPr lang="es-US" sz="2400" dirty="0" err="1" smtClean="0"/>
              <a:t>for</a:t>
            </a:r>
            <a:r>
              <a:rPr lang="es-US" sz="2400" dirty="0" smtClean="0"/>
              <a:t> </a:t>
            </a:r>
            <a:r>
              <a:rPr lang="es-US" sz="2400" dirty="0" err="1" smtClean="0"/>
              <a:t>all</a:t>
            </a:r>
            <a:r>
              <a:rPr lang="es-US" sz="2400" dirty="0" smtClean="0"/>
              <a:t> </a:t>
            </a:r>
            <a:r>
              <a:rPr lang="es-US" sz="2400" dirty="0" err="1"/>
              <a:t>platforms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7080" y="9890267"/>
            <a:ext cx="12001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Comandos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en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hoja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de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vida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8534" y="3021022"/>
            <a:ext cx="9250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Agente Android no es Administrador de dispositivo.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muestra que algunos comandos fallan al ejecutar con mensajes de autorización (cambio de contraseña, por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ejem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Verificar que en el móvil nuestro agente está en la lista de administradores. Si se comprueba lo anterior revisar el log de dispositivo enviado por email.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429" y="3021022"/>
            <a:ext cx="5614350" cy="99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Políticas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4" y="3021022"/>
            <a:ext cx="22052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Mapeo incorrecto de apps en Windows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La política de lista negra de apps se marca como ejecutada, igual que el comando “</a:t>
            </a:r>
            <a:r>
              <a:rPr lang="es-ES" sz="3600" dirty="0" err="1" smtClean="0">
                <a:solidFill>
                  <a:srgbClr val="FFFFFF"/>
                </a:solidFill>
              </a:rPr>
              <a:t>PolicyAdditionalInfo</a:t>
            </a:r>
            <a:r>
              <a:rPr lang="es-ES" sz="3600" dirty="0" smtClean="0">
                <a:solidFill>
                  <a:srgbClr val="FFFFFF"/>
                </a:solidFill>
              </a:rPr>
              <a:t>” que contiene la lista negra, pero no se bloquean las aplicaciones deseadas.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Revisar cómo se procesó del lado del agente usando los archivos de log del servicio Windows, revisar el mapeo</a:t>
            </a:r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8535" y="6869351"/>
            <a:ext cx="21301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Política sin aprobar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El móvil aplica la política pero se comporta como la versión anterior de la misma.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Aprobar la política actual, la versión ejecutada en el móvil es siempre la última que se aprobó</a:t>
            </a:r>
            <a:endParaRPr lang="es-C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Políticas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10524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Política de EAS o correo no es aplicada en el móvil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La política que contiene EAS o correo se marca como ejecutada pero nada sucede en el móvil con esta sección. 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Verificar que los datos en la política son correctos, se sugiere realizar pruebas manuales en la máquina</a:t>
            </a:r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393386" y="2999479"/>
            <a:ext cx="9606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Restricciones impiden otras secciones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La política se ejecuta pero en el móvil no se evidencian configuraciones </a:t>
            </a:r>
            <a:r>
              <a:rPr lang="es-ES" sz="3600" dirty="0" err="1" smtClean="0">
                <a:solidFill>
                  <a:srgbClr val="FFFFFF"/>
                </a:solidFill>
              </a:rPr>
              <a:t>WiFi</a:t>
            </a:r>
            <a:r>
              <a:rPr lang="es-ES" sz="3600" dirty="0" smtClean="0">
                <a:solidFill>
                  <a:srgbClr val="FFFFFF"/>
                </a:solidFill>
              </a:rPr>
              <a:t> o apps requeridas, por ejemplo.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Revisar la configuración de la política y revisar la wiki de producto. Posiblemente una restricción impide el manejo de apps o de </a:t>
            </a:r>
            <a:r>
              <a:rPr lang="es-ES" sz="3600" dirty="0" err="1" smtClean="0">
                <a:solidFill>
                  <a:srgbClr val="FFFFFF"/>
                </a:solidFill>
              </a:rPr>
              <a:t>WiFi</a:t>
            </a:r>
            <a:r>
              <a:rPr lang="es-ES" sz="3600" dirty="0" smtClean="0">
                <a:solidFill>
                  <a:srgbClr val="FFFFFF"/>
                </a:solidFill>
              </a:rPr>
              <a:t> (</a:t>
            </a:r>
            <a:r>
              <a:rPr lang="es-ES" sz="3600" dirty="0" err="1" smtClean="0">
                <a:solidFill>
                  <a:srgbClr val="FFFFFF"/>
                </a:solidFill>
              </a:rPr>
              <a:t>roaming</a:t>
            </a:r>
            <a:r>
              <a:rPr lang="es-ES" sz="3600" dirty="0" smtClean="0">
                <a:solidFill>
                  <a:srgbClr val="FFFFFF"/>
                </a:solidFill>
              </a:rPr>
              <a:t>, </a:t>
            </a:r>
            <a:r>
              <a:rPr lang="es-ES" sz="3600" dirty="0" err="1" smtClean="0">
                <a:solidFill>
                  <a:srgbClr val="FFFFFF"/>
                </a:solidFill>
              </a:rPr>
              <a:t>install</a:t>
            </a:r>
            <a:r>
              <a:rPr lang="es-ES" sz="3600" dirty="0" smtClean="0">
                <a:solidFill>
                  <a:srgbClr val="FFFFFF"/>
                </a:solidFill>
              </a:rPr>
              <a:t>/</a:t>
            </a:r>
            <a:r>
              <a:rPr lang="es-ES" sz="3600" dirty="0" err="1" smtClean="0">
                <a:solidFill>
                  <a:srgbClr val="FFFFFF"/>
                </a:solidFill>
              </a:rPr>
              <a:t>uninstall</a:t>
            </a:r>
            <a:r>
              <a:rPr lang="es-ES" sz="3600" dirty="0" smtClean="0">
                <a:solidFill>
                  <a:srgbClr val="FFFFFF"/>
                </a:solidFill>
              </a:rPr>
              <a:t>, </a:t>
            </a:r>
            <a:r>
              <a:rPr lang="es-ES" sz="3600" dirty="0" err="1" smtClean="0">
                <a:solidFill>
                  <a:srgbClr val="FFFFFF"/>
                </a:solidFill>
              </a:rPr>
              <a:t>wifi</a:t>
            </a:r>
            <a:r>
              <a:rPr lang="es-ES" sz="3600" dirty="0" smtClean="0">
                <a:solidFill>
                  <a:srgbClr val="FFFFFF"/>
                </a:solidFill>
              </a:rPr>
              <a:t>…)</a:t>
            </a:r>
            <a:endParaRPr lang="es-C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Reglas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8534" y="3021022"/>
            <a:ext cx="10818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Condiciones incorrectas o problemas con cache.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El móvil aplica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ruleset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pero no se ejecutan acciones cuando se presenta el evento o ejecuta inesperadamente las acciones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Verificar la configuración de las condiciones de regla. Reiniciar el pool de IIS si se sospecha que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ruleset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fue modificado.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851087" y="3026697"/>
            <a:ext cx="10176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Cambio de política por múltiples eventos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La política en el móvil se cambia por otra de manera inesperada.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Revisar en la configuración del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ruleset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los eventos que cambian la política, probablemente hay mas de uno, lo cual lleva fácilmente a inconsistencias.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Reglas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8701" y="2884943"/>
            <a:ext cx="11936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Geofencing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áreas muy pequeñas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El móvil no detecta la salida o entrada de algunas zonas especificadas en el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ruleset</a:t>
            </a:r>
            <a:endParaRPr lang="es-E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Verificar que las zonas tienen al menos 100 metros de diámetro. Usualmente esto es necesario para que las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APIs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de los fabricantes detecten los eventos. Tener en cuenta también conectividad del móvil.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387" y="2452255"/>
            <a:ext cx="9771660" cy="624233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28700" y="9285446"/>
            <a:ext cx="21308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Problema: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Configuración incorrecta de políticas de grupo.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Síntomas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: El móvil no aplica la política esperada al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loguearse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un usuario. </a:t>
            </a:r>
          </a:p>
          <a:p>
            <a:pPr algn="l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Solución: 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Posiblemente el árbol de grupos tiene asociaciones de política en diferentes niveles, lo cual </a:t>
            </a:r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</a:rPr>
              <a:t>sobreescribe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</a:rPr>
              <a:t> y puede llevar a confusiones. Procurar que solo un árbol de grupos tenga políticas asociadas. Verificar también la pertenencia del usuario al grupo esperado.</a:t>
            </a:r>
            <a:endParaRPr lang="es-CO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logo-aranda-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3175">
            <a:miter lim="400000"/>
          </a:ln>
        </p:spPr>
      </p:pic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733061" y="8443348"/>
            <a:ext cx="15038959" cy="2279010"/>
          </a:xfrm>
          <a:prstGeom prst="rect">
            <a:avLst/>
          </a:prstGeom>
        </p:spPr>
        <p:txBody>
          <a:bodyPr anchor="t"/>
          <a:lstStyle>
            <a:lvl1pPr algn="l">
              <a:defRPr sz="1280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s-ES_tradnl" sz="12800" cap="all" dirty="0" smtClean="0">
                <a:solidFill>
                  <a:srgbClr val="FFFFFF"/>
                </a:solidFill>
              </a:rPr>
              <a:t>PREGUNTAS?</a:t>
            </a:r>
            <a:endParaRPr sz="12800" cap="all" dirty="0">
              <a:solidFill>
                <a:srgbClr val="FFFFFF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 flipV="1">
            <a:off x="1922034" y="10539663"/>
            <a:ext cx="9098891" cy="24026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 lvl="0"/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794773" y="10990988"/>
            <a:ext cx="12965908" cy="2725012"/>
          </a:xfrm>
        </p:spPr>
        <p:txBody>
          <a:bodyPr>
            <a:normAutofit/>
          </a:bodyPr>
          <a:lstStyle/>
          <a:p>
            <a:pPr algn="l"/>
            <a:r>
              <a:rPr lang="es-CO" sz="6600" dirty="0" smtClean="0">
                <a:solidFill>
                  <a:srgbClr val="FFFFFF"/>
                </a:solidFill>
                <a:latin typeface="Nexa Light" panose="02000000000000000000" pitchFamily="50" charset="0"/>
              </a:rPr>
              <a:t>arandasoft.com</a:t>
            </a:r>
            <a:endParaRPr lang="es-CO" sz="6600" dirty="0">
              <a:solidFill>
                <a:srgbClr val="FFFFFF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16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6" y="1150938"/>
            <a:ext cx="12319700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Funcionalidad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6072" y="3143800"/>
            <a:ext cx="133779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Dashboard y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Reportes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Manejo de dispositivos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Manejo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aplicaciones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Manejo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seguro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contenidos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Políticas</a:t>
            </a:r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Navegación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segura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Expense 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Management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Reglas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</p:txBody>
      </p:sp>
      <p:sp>
        <p:nvSpPr>
          <p:cNvPr id="11" name="Shape 404"/>
          <p:cNvSpPr/>
          <p:nvPr/>
        </p:nvSpPr>
        <p:spPr>
          <a:xfrm>
            <a:off x="15507364" y="8992445"/>
            <a:ext cx="5345101" cy="5847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spcBef>
                <a:spcPts val="800"/>
              </a:spcBef>
              <a:defRPr sz="3200" b="1" cap="all">
                <a:solidFill>
                  <a:srgbClr val="1227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n-US" sz="3200" b="0" cap="none" dirty="0" smtClean="0">
                <a:solidFill>
                  <a:srgbClr val="122748"/>
                </a:solidFill>
                <a:latin typeface="Nexa Bold" panose="02000000000000000000" pitchFamily="50" charset="0"/>
                <a:ea typeface="Nexa Bold" charset="0"/>
                <a:cs typeface="Nexa Bold" charset="0"/>
              </a:rPr>
              <a:t>Supported OS &amp; Devices</a:t>
            </a:r>
            <a:endParaRPr lang="en-US" sz="3200" b="0" cap="none" dirty="0">
              <a:solidFill>
                <a:srgbClr val="122748"/>
              </a:solidFill>
              <a:latin typeface="Nexa Bold" panose="02000000000000000000" pitchFamily="50" charset="0"/>
              <a:ea typeface="Nexa Bold" charset="0"/>
              <a:cs typeface="Nexa Bold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3499656" y="9700937"/>
            <a:ext cx="10341477" cy="3326659"/>
            <a:chOff x="13499656" y="10282830"/>
            <a:chExt cx="10341477" cy="3326659"/>
          </a:xfrm>
        </p:grpSpPr>
        <p:grpSp>
          <p:nvGrpSpPr>
            <p:cNvPr id="26" name="Grupo 25"/>
            <p:cNvGrpSpPr/>
            <p:nvPr/>
          </p:nvGrpSpPr>
          <p:grpSpPr>
            <a:xfrm>
              <a:off x="13499656" y="10800648"/>
              <a:ext cx="1551619" cy="2808841"/>
              <a:chOff x="13499656" y="10800648"/>
              <a:chExt cx="1551619" cy="2808841"/>
            </a:xfrm>
          </p:grpSpPr>
          <p:sp>
            <p:nvSpPr>
              <p:cNvPr id="10" name="Shape 397"/>
              <p:cNvSpPr/>
              <p:nvPr/>
            </p:nvSpPr>
            <p:spPr>
              <a:xfrm>
                <a:off x="13712393" y="12226482"/>
                <a:ext cx="1287285" cy="138300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rPr>
                  <a:t>iOS</a:t>
                </a:r>
              </a:p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endParaRPr lang="en-US" sz="3200" dirty="0">
                  <a:solidFill>
                    <a:srgbClr val="61718B"/>
                  </a:solidFill>
                  <a:latin typeface="Arial"/>
                  <a:ea typeface="Arial"/>
                  <a:cs typeface="Arial"/>
                </a:endParaRPr>
              </a:p>
            </p:txBody>
          </p:sp>
          <p:pic>
            <p:nvPicPr>
              <p:cNvPr id="12" name="image36.png" descr="http://files.softicons.com/download/system-icons/windows-8-metro-invert-icons-by-dakirby309/png/256x256/Folders%20&amp;%20OS/Appl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499656" y="10800648"/>
                <a:ext cx="1551619" cy="1419137"/>
              </a:xfrm>
              <a:prstGeom prst="rect">
                <a:avLst/>
              </a:prstGeom>
              <a:ln w="3175">
                <a:miter lim="400000"/>
              </a:ln>
            </p:spPr>
          </p:pic>
        </p:grpSp>
        <p:grpSp>
          <p:nvGrpSpPr>
            <p:cNvPr id="23" name="Grupo 22"/>
            <p:cNvGrpSpPr/>
            <p:nvPr/>
          </p:nvGrpSpPr>
          <p:grpSpPr>
            <a:xfrm>
              <a:off x="21482801" y="10821430"/>
              <a:ext cx="2358332" cy="2137560"/>
              <a:chOff x="21482801" y="10821430"/>
              <a:chExt cx="2358332" cy="2137560"/>
            </a:xfrm>
          </p:grpSpPr>
          <p:pic>
            <p:nvPicPr>
              <p:cNvPr id="15" name="Picture 2" descr="https://www.accessfirefox.org/images/index_page/Windows-10-logo-larger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338" y="10821430"/>
                <a:ext cx="1501736" cy="150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Shape 401"/>
              <p:cNvSpPr/>
              <p:nvPr/>
            </p:nvSpPr>
            <p:spPr>
              <a:xfrm>
                <a:off x="21482801" y="12226482"/>
                <a:ext cx="2358332" cy="73250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defTabSz="914400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rPr>
                  <a:t>Windows 10</a:t>
                </a: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14897423" y="10339049"/>
              <a:ext cx="4254729" cy="2626048"/>
              <a:chOff x="14897423" y="10339049"/>
              <a:chExt cx="4254729" cy="2626048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14897423" y="10339049"/>
                <a:ext cx="4053236" cy="2626048"/>
                <a:chOff x="14897423" y="10339049"/>
                <a:chExt cx="4053236" cy="2626048"/>
              </a:xfrm>
            </p:grpSpPr>
            <p:pic>
              <p:nvPicPr>
                <p:cNvPr id="18" name="image37.png" descr="https://www.codementor.io/assets/tutorial_icon/android.png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4897423" y="10339049"/>
                  <a:ext cx="2230163" cy="1880736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  <p:sp>
              <p:nvSpPr>
                <p:cNvPr id="19" name="Shape 401"/>
                <p:cNvSpPr/>
                <p:nvPr/>
              </p:nvSpPr>
              <p:spPr>
                <a:xfrm>
                  <a:off x="17409172" y="12284270"/>
                  <a:ext cx="1541487" cy="680827"/>
                </a:xfrm>
                <a:prstGeom prst="rect">
                  <a:avLst/>
                </a:prstGeom>
                <a:ln w="3175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defTabSz="914400">
                    <a:lnSpc>
                      <a:spcPct val="130000"/>
                    </a:lnSpc>
                    <a:spcBef>
                      <a:spcPts val="600"/>
                    </a:spcBef>
                  </a:pPr>
                  <a:r>
                    <a:rPr lang="en-US" sz="3200" dirty="0" smtClean="0">
                      <a:solidFill>
                        <a:srgbClr val="61718B"/>
                      </a:solidFill>
                      <a:latin typeface="Arial"/>
                      <a:ea typeface="Arial"/>
                      <a:cs typeface="Arial"/>
                    </a:rPr>
                    <a:t>Android</a:t>
                  </a:r>
                  <a:endParaRPr lang="en-US" sz="3200" dirty="0">
                    <a:solidFill>
                      <a:srgbClr val="61718B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</p:grpSp>
          <p:pic>
            <p:nvPicPr>
              <p:cNvPr id="20" name="Picture 4" descr="https://www.novell.com/common/img/logos/samsung_knox_sized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9981" y="10965142"/>
                <a:ext cx="2132171" cy="70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Conector recto 20"/>
            <p:cNvCxnSpPr/>
            <p:nvPr/>
          </p:nvCxnSpPr>
          <p:spPr>
            <a:xfrm>
              <a:off x="15249358" y="10380054"/>
              <a:ext cx="0" cy="2578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21026970" y="10282830"/>
              <a:ext cx="0" cy="2578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3"/>
          <p:cNvSpPr/>
          <p:nvPr/>
        </p:nvSpPr>
        <p:spPr>
          <a:xfrm>
            <a:off x="15284241" y="12796763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2400" dirty="0"/>
              <a:t>* </a:t>
            </a:r>
            <a:r>
              <a:rPr lang="es-US" sz="2400" dirty="0" err="1"/>
              <a:t>Not</a:t>
            </a:r>
            <a:r>
              <a:rPr lang="es-US" sz="2400" dirty="0"/>
              <a:t> </a:t>
            </a:r>
            <a:r>
              <a:rPr lang="es-US" sz="2400" dirty="0" err="1"/>
              <a:t>all</a:t>
            </a:r>
            <a:r>
              <a:rPr lang="es-US" sz="2400" dirty="0"/>
              <a:t> </a:t>
            </a:r>
            <a:r>
              <a:rPr lang="es-US" sz="2400" dirty="0" err="1"/>
              <a:t>features</a:t>
            </a:r>
            <a:r>
              <a:rPr lang="es-US" sz="2400" dirty="0"/>
              <a:t> are </a:t>
            </a:r>
            <a:r>
              <a:rPr lang="es-US" sz="2400" dirty="0" err="1"/>
              <a:t>available</a:t>
            </a:r>
            <a:r>
              <a:rPr lang="es-US" sz="2400" dirty="0"/>
              <a:t> </a:t>
            </a:r>
            <a:r>
              <a:rPr lang="es-US" sz="2400" dirty="0" err="1" smtClean="0"/>
              <a:t>for</a:t>
            </a:r>
            <a:r>
              <a:rPr lang="es-US" sz="2400" dirty="0" smtClean="0"/>
              <a:t> </a:t>
            </a:r>
            <a:r>
              <a:rPr lang="es-US" sz="2400" dirty="0" err="1" smtClean="0"/>
              <a:t>all</a:t>
            </a:r>
            <a:r>
              <a:rPr lang="es-US" sz="2400" dirty="0" smtClean="0"/>
              <a:t> </a:t>
            </a:r>
            <a:r>
              <a:rPr lang="es-US" sz="2400" dirty="0" err="1"/>
              <a:t>platforms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7080" y="9890267"/>
            <a:ext cx="12001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6021" y="500279"/>
            <a:ext cx="8940635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Arquitectura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03672"/>
            <a:ext cx="16153555" cy="134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6021" y="500279"/>
            <a:ext cx="15918379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Protocolo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comandos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38" y="1699996"/>
            <a:ext cx="17417062" cy="116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2835" y="1150938"/>
            <a:ext cx="21154408" cy="13013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/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Herramientas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para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Soporte</a:t>
            </a:r>
            <a:r>
              <a:rPr lang="en-US" sz="8000" dirty="0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 a </a:t>
            </a:r>
            <a:r>
              <a:rPr lang="en-US" sz="8000" dirty="0" err="1" smtClean="0">
                <a:solidFill>
                  <a:srgbClr val="425966"/>
                </a:solidFill>
                <a:latin typeface="Nexa Bold"/>
                <a:ea typeface="Nexa Bold"/>
                <a:cs typeface="Nexa Bold"/>
              </a:rPr>
              <a:t>Producto</a:t>
            </a:r>
            <a:endParaRPr lang="en-US" sz="8000" dirty="0">
              <a:solidFill>
                <a:srgbClr val="425966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6073" y="3143800"/>
            <a:ext cx="2236605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Wiki de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Producto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(bg-d-tfserver02:8081/wiki/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index.php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/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Manual_de_usuario_de_AMDM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)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Timeline de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dispositivo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en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hoja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vida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algn="l"/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Archivos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log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en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servidor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(Web y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servicios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)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Archivos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dirty="0" err="1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traza</a:t>
            </a:r>
            <a:r>
              <a:rPr lang="en-US" sz="5400" dirty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commandos 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(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Poner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“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ModeDebug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”=true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en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BD y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ver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archivos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AMDMWS/resources/generated)</a:t>
            </a:r>
            <a:endParaRPr lang="en-US" sz="5400" dirty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Log de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eventos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Sistema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en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servidor</a:t>
            </a:r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Logs Android &amp; iOS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enviados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por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email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Archivos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de logs de </a:t>
            </a:r>
            <a:r>
              <a:rPr lang="en-US" sz="5400" dirty="0" err="1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agente</a:t>
            </a:r>
            <a:r>
              <a:rPr lang="en-US" sz="5400" dirty="0" smtClean="0">
                <a:solidFill>
                  <a:srgbClr val="425966"/>
                </a:solidFill>
                <a:latin typeface="Nexa Light" charset="0"/>
                <a:ea typeface="Nexa Light" charset="0"/>
                <a:cs typeface="Nexa Light" charset="0"/>
              </a:rPr>
              <a:t> Windows</a:t>
            </a:r>
          </a:p>
          <a:p>
            <a:pPr algn="l"/>
            <a:endParaRPr lang="en-US" sz="5400" dirty="0" smtClean="0">
              <a:solidFill>
                <a:srgbClr val="425966"/>
              </a:solidFill>
              <a:latin typeface="Nexa Light" charset="0"/>
              <a:ea typeface="Nexa Light" charset="0"/>
              <a:cs typeface="Nexa Light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chemeClr val="bg1">
                    <a:lumMod val="7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Equipo</a:t>
            </a:r>
            <a:r>
              <a:rPr lang="en-US" sz="5400" dirty="0" smtClean="0">
                <a:solidFill>
                  <a:schemeClr val="bg1">
                    <a:lumMod val="7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 de </a:t>
            </a:r>
            <a:r>
              <a:rPr lang="en-US" sz="5400" dirty="0" err="1" smtClean="0">
                <a:solidFill>
                  <a:schemeClr val="bg1">
                    <a:lumMod val="75000"/>
                  </a:schemeClr>
                </a:solidFill>
                <a:latin typeface="Nexa Light" charset="0"/>
                <a:ea typeface="Nexa Light" charset="0"/>
                <a:cs typeface="Nexa Light" charset="0"/>
              </a:rPr>
              <a:t>desarrollo</a:t>
            </a:r>
            <a:endParaRPr lang="en-US" sz="5400" dirty="0" smtClean="0">
              <a:solidFill>
                <a:schemeClr val="bg1">
                  <a:lumMod val="75000"/>
                </a:schemeClr>
              </a:solidFill>
              <a:latin typeface="Nexa Light" charset="0"/>
              <a:ea typeface="Nexa Light" charset="0"/>
              <a:cs typeface="Nex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59135" y="6035265"/>
            <a:ext cx="13937179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comunes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de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soporte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</p:spTree>
    <p:extLst>
      <p:ext uri="{BB962C8B-B14F-4D97-AF65-F5344CB8AC3E}">
        <p14:creationId xmlns:p14="http://schemas.microsoft.com/office/powerpoint/2010/main" val="14707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Instalación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 del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servidor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7160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Base de datos incorrecta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1) Reinstalar servidor  2)Corregir cadenas de conexión</a:t>
            </a:r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5" y="5341483"/>
            <a:ext cx="5658594" cy="72203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66916" y="3026461"/>
            <a:ext cx="7160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Falta certificado SSL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Comprar certificado</a:t>
            </a:r>
          </a:p>
          <a:p>
            <a:endParaRPr lang="es-CO" sz="3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81483" y="3031900"/>
            <a:ext cx="8902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Servicio de licenciamiento abajo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</a:t>
            </a:r>
            <a:r>
              <a:rPr lang="es-ES" sz="3600" dirty="0" smtClean="0">
                <a:solidFill>
                  <a:srgbClr val="FFFFFF"/>
                </a:solidFill>
              </a:rPr>
              <a:t> Error 500 en </a:t>
            </a:r>
            <a:r>
              <a:rPr lang="es-ES" sz="3600" dirty="0" err="1" smtClean="0">
                <a:solidFill>
                  <a:srgbClr val="FFFFFF"/>
                </a:solidFill>
              </a:rPr>
              <a:t>login</a:t>
            </a:r>
            <a:endParaRPr lang="es-ES" sz="3600" dirty="0" smtClean="0">
              <a:solidFill>
                <a:srgbClr val="FFFFFF"/>
              </a:solidFill>
            </a:endParaRP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</a:t>
            </a:r>
            <a:r>
              <a:rPr lang="es-ES" sz="3600" dirty="0" smtClean="0">
                <a:solidFill>
                  <a:srgbClr val="FFFFFF"/>
                </a:solidFill>
              </a:rPr>
              <a:t>: Reiniciar servicio</a:t>
            </a:r>
          </a:p>
          <a:p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357" y="5341483"/>
            <a:ext cx="5562600" cy="70389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483" y="5365871"/>
            <a:ext cx="7666691" cy="62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535" y="1009218"/>
            <a:ext cx="21791221" cy="14430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33679">
              <a:defRPr sz="1800">
                <a:solidFill>
                  <a:srgbClr val="000000"/>
                </a:solidFill>
              </a:defRPr>
            </a:pP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Casos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: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Instalación</a:t>
            </a:r>
            <a:r>
              <a:rPr lang="en-US" sz="8000" dirty="0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 del </a:t>
            </a:r>
            <a:r>
              <a:rPr lang="en-US" sz="8000" dirty="0" err="1" smtClean="0">
                <a:solidFill>
                  <a:schemeClr val="bg1"/>
                </a:solidFill>
                <a:latin typeface="Nexa Bold"/>
                <a:ea typeface="Nexa Bold"/>
                <a:cs typeface="Nexa Bold"/>
              </a:rPr>
              <a:t>servidor</a:t>
            </a:r>
            <a:endParaRPr lang="en-US" sz="8000" dirty="0">
              <a:solidFill>
                <a:schemeClr val="bg1"/>
              </a:solidFill>
              <a:latin typeface="Nexa Bold"/>
              <a:ea typeface="Nexa Bold"/>
              <a:cs typeface="Nexa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5" y="3021022"/>
            <a:ext cx="10671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Problema:</a:t>
            </a:r>
            <a:r>
              <a:rPr lang="es-ES" sz="3600" dirty="0" smtClean="0">
                <a:solidFill>
                  <a:srgbClr val="FFFFFF"/>
                </a:solidFill>
              </a:rPr>
              <a:t> Perfil de usuario en el pool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Síntomas: </a:t>
            </a:r>
          </a:p>
          <a:p>
            <a:pPr algn="l"/>
            <a:r>
              <a:rPr lang="es-ES" sz="3600" b="1" dirty="0">
                <a:solidFill>
                  <a:srgbClr val="FFFFFF"/>
                </a:solidFill>
              </a:rPr>
              <a:t>	</a:t>
            </a:r>
            <a:r>
              <a:rPr lang="es-ES" sz="3600" b="1" dirty="0" smtClean="0">
                <a:solidFill>
                  <a:srgbClr val="FFFFFF"/>
                </a:solidFill>
              </a:rPr>
              <a:t>- </a:t>
            </a:r>
            <a:r>
              <a:rPr lang="es-ES" sz="3600" dirty="0" smtClean="0">
                <a:solidFill>
                  <a:srgbClr val="FFFFFF"/>
                </a:solidFill>
              </a:rPr>
              <a:t>El </a:t>
            </a:r>
            <a:r>
              <a:rPr lang="es-ES" sz="3600" dirty="0" err="1" smtClean="0">
                <a:solidFill>
                  <a:srgbClr val="FFFFFF"/>
                </a:solidFill>
              </a:rPr>
              <a:t>enrollment</a:t>
            </a:r>
            <a:r>
              <a:rPr lang="es-ES" sz="3600" dirty="0" smtClean="0">
                <a:solidFill>
                  <a:srgbClr val="FFFFFF"/>
                </a:solidFill>
              </a:rPr>
              <a:t> falla porque en el móvil iOS el perfil MDM no se deja descargar. </a:t>
            </a:r>
          </a:p>
          <a:p>
            <a:pPr algn="l"/>
            <a:r>
              <a:rPr lang="es-ES" sz="3600" dirty="0">
                <a:solidFill>
                  <a:srgbClr val="FFFFFF"/>
                </a:solidFill>
              </a:rPr>
              <a:t>	</a:t>
            </a:r>
            <a:r>
              <a:rPr lang="es-ES" sz="3600" dirty="0" smtClean="0">
                <a:solidFill>
                  <a:srgbClr val="FFFFFF"/>
                </a:solidFill>
              </a:rPr>
              <a:t>- En consola la pantalla de </a:t>
            </a:r>
            <a:r>
              <a:rPr lang="es-ES" sz="3600" dirty="0" err="1" smtClean="0">
                <a:solidFill>
                  <a:srgbClr val="FFFFFF"/>
                </a:solidFill>
              </a:rPr>
              <a:t>wizard</a:t>
            </a:r>
            <a:r>
              <a:rPr lang="es-ES" sz="3600" dirty="0" smtClean="0">
                <a:solidFill>
                  <a:srgbClr val="FFFFFF"/>
                </a:solidFill>
              </a:rPr>
              <a:t> de certificado de </a:t>
            </a:r>
            <a:r>
              <a:rPr lang="es-ES" sz="3600" dirty="0" err="1" smtClean="0">
                <a:solidFill>
                  <a:srgbClr val="FFFFFF"/>
                </a:solidFill>
              </a:rPr>
              <a:t>push</a:t>
            </a:r>
            <a:r>
              <a:rPr lang="es-ES" sz="3600" dirty="0" smtClean="0">
                <a:solidFill>
                  <a:srgbClr val="FFFFFF"/>
                </a:solidFill>
              </a:rPr>
              <a:t> falla al final. </a:t>
            </a:r>
          </a:p>
          <a:p>
            <a:pPr algn="l"/>
            <a:r>
              <a:rPr lang="es-ES" sz="3600" dirty="0">
                <a:solidFill>
                  <a:srgbClr val="FFFFFF"/>
                </a:solidFill>
              </a:rPr>
              <a:t>	</a:t>
            </a:r>
            <a:r>
              <a:rPr lang="es-ES" sz="3600" dirty="0" smtClean="0">
                <a:solidFill>
                  <a:srgbClr val="FFFFFF"/>
                </a:solidFill>
              </a:rPr>
              <a:t>- En consola la pantalla de configuración certificado individual saca un error al cargar</a:t>
            </a:r>
          </a:p>
          <a:p>
            <a:pPr algn="l"/>
            <a:r>
              <a:rPr lang="es-ES" sz="3600" b="1" dirty="0" smtClean="0">
                <a:solidFill>
                  <a:srgbClr val="FFFFFF"/>
                </a:solidFill>
              </a:rPr>
              <a:t>Solución:</a:t>
            </a:r>
            <a:r>
              <a:rPr lang="es-ES" sz="3600" dirty="0" smtClean="0">
                <a:solidFill>
                  <a:srgbClr val="FFFFFF"/>
                </a:solidFill>
              </a:rPr>
              <a:t> Activar carga de perfil de usuario en el pool y reiniciar IIS</a:t>
            </a:r>
            <a:endParaRPr lang="es-CO" sz="3600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514" y="3135322"/>
            <a:ext cx="11772900" cy="93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3175" cap="flat">
          <a:noFill/>
          <a:miter lim="400000"/>
        </a:ln>
        <a:effectLst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14656</TotalTime>
  <Words>1718</Words>
  <Application>Microsoft Office PowerPoint</Application>
  <PresentationFormat>Personalizado</PresentationFormat>
  <Paragraphs>171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Gill Sans Light</vt:lpstr>
      <vt:lpstr>Nexa Bold</vt:lpstr>
      <vt:lpstr>Nexa Light</vt:lpstr>
      <vt:lpstr>Tema de Office</vt:lpstr>
      <vt:lpstr>Presentación de PowerPoint</vt:lpstr>
      <vt:lpstr>Agenda</vt:lpstr>
      <vt:lpstr> Funcionalidad</vt:lpstr>
      <vt:lpstr>Arquitectura</vt:lpstr>
      <vt:lpstr>Protocolo comandos</vt:lpstr>
      <vt:lpstr>Herramientas para Soporte a Producto</vt:lpstr>
      <vt:lpstr>Casos comunes de soporte</vt:lpstr>
      <vt:lpstr>Casos: Instalación del servidor</vt:lpstr>
      <vt:lpstr>Casos: Instalación del servidor</vt:lpstr>
      <vt:lpstr>Casos: Instalación del servidor</vt:lpstr>
      <vt:lpstr>Casos: Configuración de Servidor</vt:lpstr>
      <vt:lpstr>Casos: Configuración de Servidor</vt:lpstr>
      <vt:lpstr>Casos: Vinculación</vt:lpstr>
      <vt:lpstr>Casos: Vinculación</vt:lpstr>
      <vt:lpstr>Casos: Vinculación</vt:lpstr>
      <vt:lpstr>Casos: Vinculación</vt:lpstr>
      <vt:lpstr>Casos: Comandos en hoja de vida</vt:lpstr>
      <vt:lpstr>Casos: Comandos en hoja de vida</vt:lpstr>
      <vt:lpstr>Casos: Comandos en hoja de vida</vt:lpstr>
      <vt:lpstr>Casos: Comandos en hoja de vida</vt:lpstr>
      <vt:lpstr>Casos: Políticas</vt:lpstr>
      <vt:lpstr>Casos: Políticas</vt:lpstr>
      <vt:lpstr>Casos: Reglas</vt:lpstr>
      <vt:lpstr>Casos: Reglas</vt:lpstr>
      <vt:lpstr>PREGUNTAS?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Vasquez</dc:creator>
  <cp:lastModifiedBy>Eduardo Daza</cp:lastModifiedBy>
  <cp:revision>257</cp:revision>
  <dcterms:modified xsi:type="dcterms:W3CDTF">2017-10-31T18:21:14Z</dcterms:modified>
</cp:coreProperties>
</file>